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77" r:id="rId3"/>
    <p:sldId id="268" r:id="rId4"/>
    <p:sldId id="280" r:id="rId5"/>
    <p:sldId id="282" r:id="rId6"/>
    <p:sldId id="281" r:id="rId7"/>
    <p:sldId id="279" r:id="rId8"/>
    <p:sldId id="275" r:id="rId9"/>
    <p:sldId id="278" r:id="rId10"/>
    <p:sldId id="257" r:id="rId11"/>
    <p:sldId id="258" r:id="rId12"/>
    <p:sldId id="259" r:id="rId13"/>
    <p:sldId id="260" r:id="rId14"/>
    <p:sldId id="271" r:id="rId15"/>
    <p:sldId id="284" r:id="rId16"/>
    <p:sldId id="269" r:id="rId17"/>
    <p:sldId id="272" r:id="rId18"/>
    <p:sldId id="273" r:id="rId19"/>
    <p:sldId id="261" r:id="rId20"/>
    <p:sldId id="283" r:id="rId21"/>
    <p:sldId id="262" r:id="rId22"/>
    <p:sldId id="263" r:id="rId23"/>
    <p:sldId id="264" r:id="rId24"/>
    <p:sldId id="265" r:id="rId25"/>
    <p:sldId id="266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0066"/>
    <a:srgbClr val="19F719"/>
    <a:srgbClr val="00FF00"/>
    <a:srgbClr val="0066FF"/>
    <a:srgbClr val="FF0000"/>
    <a:srgbClr val="F64B2E"/>
    <a:srgbClr val="ED45E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>
              <a:defRPr sz="1800"/>
            </a:pPr>
            <a:r>
              <a:rPr lang="ru-RU" sz="1800" dirty="0" err="1" smtClean="0">
                <a:solidFill>
                  <a:srgbClr val="002060"/>
                </a:solidFill>
              </a:rPr>
              <a:t>Құжаттарды мемлекеттік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сақтауға қабылдау</a:t>
            </a:r>
            <a:endParaRPr lang="ru-RU" sz="1800" dirty="0">
              <a:solidFill>
                <a:srgbClr val="002060"/>
              </a:solidFill>
            </a:endParaRPr>
          </a:p>
        </c:rich>
      </c:tx>
      <c:layout/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1048</c:v>
                </c:pt>
                <c:pt idx="1">
                  <c:v>1158</c:v>
                </c:pt>
                <c:pt idx="2">
                  <c:v>1072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105188352"/>
        <c:axId val="105247488"/>
        <c:axId val="0"/>
      </c:bar3DChart>
      <c:catAx>
        <c:axId val="105188352"/>
        <c:scaling>
          <c:orientation val="minMax"/>
        </c:scaling>
        <c:axPos val="b"/>
        <c:numFmt formatCode="General" sourceLinked="1"/>
        <c:majorTickMark val="none"/>
        <c:tickLblPos val="nextTo"/>
        <c:crossAx val="105247488"/>
        <c:crosses val="autoZero"/>
        <c:auto val="1"/>
        <c:lblAlgn val="ctr"/>
        <c:lblOffset val="100"/>
      </c:catAx>
      <c:valAx>
        <c:axId val="1052474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600" dirty="0" err="1" smtClean="0"/>
                  <a:t>Көрсеткіштер</a:t>
                </a:r>
                <a:endParaRPr lang="ru-RU" sz="1600" dirty="0" smtClean="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51883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kk-KZ" dirty="0" smtClean="0"/>
              <a:t>Соңғы 3 жыл аралығындағы</a:t>
            </a:r>
            <a:r>
              <a:rPr lang="kk-KZ" baseline="0" dirty="0" smtClean="0"/>
              <a:t> қорлардың  жалпы көлемінің өсуі</a:t>
            </a:r>
            <a:endParaRPr lang="ru-RU" dirty="0"/>
          </a:p>
        </c:rich>
      </c:tx>
      <c:layout>
        <c:manualLayout>
          <c:xMode val="edge"/>
          <c:yMode val="edge"/>
          <c:x val="0.21550537085642149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2.1606153397491978E-3"/>
                  <c:y val="2.2551828598517749E-2"/>
                </c:manualLayout>
              </c:layout>
              <c:showVal val="1"/>
            </c:dLbl>
            <c:dLbl>
              <c:idx val="1"/>
              <c:layout>
                <c:manualLayout>
                  <c:x val="1.5565762613006746E-4"/>
                  <c:y val="-1.0742423716859214E-2"/>
                </c:manualLayout>
              </c:layout>
              <c:showVal val="1"/>
            </c:dLbl>
            <c:dLbl>
              <c:idx val="2"/>
              <c:layout>
                <c:manualLayout>
                  <c:x val="-9.6680883639545055E-3"/>
                  <c:y val="4.1722108524980636E-2"/>
                </c:manualLayout>
              </c:layout>
              <c:showVal val="1"/>
            </c:dLbl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249</c:v>
                </c:pt>
                <c:pt idx="1">
                  <c:v>252</c:v>
                </c:pt>
                <c:pt idx="2">
                  <c:v>258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9287802566345875"/>
          <c:y val="0.39509244163862839"/>
          <c:w val="9.7862715077282045E-2"/>
          <c:h val="0.273075028617017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1EF95-9245-4ECD-8347-1C6BE2A38E01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BD99B-1085-48E4-A017-6A810FE7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BD99B-1085-48E4-A017-6A810FE7E7E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142985"/>
            <a:ext cx="8458200" cy="1571636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Өңірдегі құжаттардың сақталуын қамтамасыз ету мәселесі</a:t>
            </a:r>
            <a:r>
              <a:rPr lang="kk-KZ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329642" cy="1752600"/>
          </a:xfrm>
        </p:spPr>
        <p:txBody>
          <a:bodyPr>
            <a:normAutofit/>
          </a:bodyPr>
          <a:lstStyle/>
          <a:p>
            <a:pPr algn="ctr"/>
            <a:endParaRPr lang="kk-KZ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сохранности </a:t>
            </a:r>
          </a:p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документов в регионе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785794"/>
          <a:ext cx="8643966" cy="546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025213"/>
          <a:ext cx="8501123" cy="5046992"/>
        </p:xfrm>
        <a:graphic>
          <a:graphicData uri="http://schemas.openxmlformats.org/drawingml/2006/table">
            <a:tbl>
              <a:tblPr/>
              <a:tblGrid>
                <a:gridCol w="1018661"/>
                <a:gridCol w="3679329"/>
                <a:gridCol w="1267711"/>
                <a:gridCol w="1106661"/>
                <a:gridCol w="86479"/>
                <a:gridCol w="1342282"/>
              </a:tblGrid>
              <a:tr h="8192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Көрсеткіштер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атауы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Өлшем бірлігі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Көрсеткіштер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Жоспар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Орындалғаны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14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ҚР ҰМҚ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қалыптастыру, мекемелердің,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ұйымдардың және кәсіпорындардың іс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жүргізуіндегі ведомстволық мұрағаттарға  ұйымдастырушылық-әдістемелік  басшылық  ету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</a:t>
                      </a: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Құжаттарды қабылдау: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73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2.1.1.</a:t>
                      </a: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Мекемелерден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ұйымдардан және кәсіпорындардан: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Сақтау бірліктері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342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1084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2.1.1.1.</a:t>
                      </a: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Басқарушылық құжаттар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Сақт. бірл.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839</a:t>
                      </a: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9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2.1.1.2.</a:t>
                      </a: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Ғылыми-техникалық құжаттар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Сақт. бірл.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-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2.1.1.5.</a:t>
                      </a: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Фотоқұжаттар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Сақт. бірл.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2.1.1.7.</a:t>
                      </a: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Жеке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құрам құжаттары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Сақт. бірл.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endParaRPr lang="kk-KZ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2.1.2.</a:t>
                      </a: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Азаматтардан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Сақт. бірл.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endParaRPr lang="kk-KZ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4348" y="571480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</a:rPr>
              <a:t> 2013 жылғы қабылданған құжаттар көрсеткіштері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5" y="1428737"/>
          <a:ext cx="8112389" cy="4643469"/>
        </p:xfrm>
        <a:graphic>
          <a:graphicData uri="http://schemas.openxmlformats.org/drawingml/2006/table">
            <a:tbl>
              <a:tblPr/>
              <a:tblGrid>
                <a:gridCol w="572359"/>
                <a:gridCol w="3287590"/>
                <a:gridCol w="1319723"/>
                <a:gridCol w="1392623"/>
                <a:gridCol w="147054"/>
                <a:gridCol w="1393040"/>
              </a:tblGrid>
              <a:tr h="6179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Көрсеткіштер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атауы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Өлшем бірлігі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Көрсеткіштер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Жоспар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Орындалғаны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7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ҚР ҰМҚ </a:t>
                      </a: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қалыптастыру, мекемелердің,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ұйымдардың және кәсіпорындардың іс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жүргізуіндегі ведомстволық мұрағаттарға  ұйымдастырушылық-әдістемелік  басшылық  ету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</a:t>
                      </a: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Құжаттарды қабылдау: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2.1.1.</a:t>
                      </a: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Мекемелерден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ұйымдардан және кәсіпорындардан: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Сақтау бірліктері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911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1158</a:t>
                      </a: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6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2.1.1.1.</a:t>
                      </a: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Басқарушылық құжаттар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Сақт. бірл.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906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961</a:t>
                      </a: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2.1.1.2.</a:t>
                      </a: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Ғылыми-техникалық құжаттар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Сақт. бірл.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-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1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2.1.1.5.</a:t>
                      </a: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Фотоқұжаттар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Сақт. бірл.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6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2.1.1.7.</a:t>
                      </a: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Жеке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құрам құжаттары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Сақт. бірл.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1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2.1.2.</a:t>
                      </a: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Азаматтардан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Сақт. бірл.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1386" marR="31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71604" y="785794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 2014 жылғы қабылданған құжаттар көрсеткіштері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357299"/>
          <a:ext cx="8572560" cy="4714906"/>
        </p:xfrm>
        <a:graphic>
          <a:graphicData uri="http://schemas.openxmlformats.org/drawingml/2006/table">
            <a:tbl>
              <a:tblPr/>
              <a:tblGrid>
                <a:gridCol w="571504"/>
                <a:gridCol w="3966909"/>
                <a:gridCol w="984961"/>
                <a:gridCol w="1548988"/>
                <a:gridCol w="131469"/>
                <a:gridCol w="1368729"/>
              </a:tblGrid>
              <a:tr h="6443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Көрсеткіштер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атауы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Өлшем бірлігі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Көрсеткіштер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4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Жоспар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Орындалғаны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13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ҚР ҰМҚ </a:t>
                      </a: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қалыптастыру, мекемелердің,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ұйымдардың және кәсіпорындардың іс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жүргізуіндегі ведомстволық мұрағаттарға  ұйымдастырушылық-әдістемелік  басшылық  ету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</a:t>
                      </a: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Құжаттарды қабылдау: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2.1.1.</a:t>
                      </a: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Мекемелерден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ұйымдардан және кәсіпорындардан: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Сақтау бірліктері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708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1072</a:t>
                      </a: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4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2.1.1.1.</a:t>
                      </a: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Басқарушылық құжаттар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Сақт. бірл.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617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913</a:t>
                      </a: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5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2.1.1.2.</a:t>
                      </a: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Ғылыми-техникалық құжаттар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Сақт. бірл.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-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5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2.1.1.5.</a:t>
                      </a: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Фотоқұжаттар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Сақт. бірл.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3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2.1.1.7.</a:t>
                      </a: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Жеке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құрам құжаттары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Сақт. бірл.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3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2.1.2.</a:t>
                      </a: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Азаматтардан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Сақт. бірл.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1" marR="3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30224" marR="30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57290" y="857232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 2015 жылғы қабылданған құжаттар көрсеткіштері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642918"/>
          <a:ext cx="8229600" cy="585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kk-KZ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2016 жылдың 1 қаңтарына дейінгі  сақтау бірліктерінің жалпы саны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214554"/>
          <a:ext cx="8229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Сақтау бірліктерінің жалпы</a:t>
                      </a:r>
                      <a:r>
                        <a:rPr lang="kk-KZ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саны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69771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Үнемі сақталатын құжаттар  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45052 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Жеке құрам құжаттары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24577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Фотоқұжаттар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Жеке текті құжаттар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>
            <a:normAutofit fontScale="70000" lnSpcReduction="20000"/>
          </a:bodyPr>
          <a:lstStyle/>
          <a:p>
            <a:pPr lvl="0" fontAlgn="base"/>
            <a:r>
              <a:rPr lang="en-US" b="1" dirty="0" smtClean="0"/>
              <a:t>9-</a:t>
            </a:r>
            <a:r>
              <a:rPr lang="ru-RU" b="1" dirty="0" err="1" smtClean="0"/>
              <a:t>бап</a:t>
            </a:r>
            <a:r>
              <a:rPr lang="en-US" b="1" dirty="0" smtClean="0"/>
              <a:t>. </a:t>
            </a:r>
            <a:r>
              <a:rPr lang="ru-RU" b="1" dirty="0" err="1" smtClean="0"/>
              <a:t>Ұлттық</a:t>
            </a:r>
            <a:r>
              <a:rPr lang="ru-RU" b="1" dirty="0" smtClean="0"/>
              <a:t> </a:t>
            </a:r>
            <a:r>
              <a:rPr lang="kk-KZ" b="1" dirty="0" smtClean="0"/>
              <a:t>мұрағат </a:t>
            </a:r>
            <a:r>
              <a:rPr lang="ru-RU" b="1" dirty="0" err="1" smtClean="0"/>
              <a:t>қоры құжаттарының мемлекеттік</a:t>
            </a:r>
            <a:r>
              <a:rPr lang="en-US" b="1" dirty="0" smtClean="0"/>
              <a:t> </a:t>
            </a:r>
            <a:br>
              <a:rPr lang="en-US" b="1" dirty="0" smtClean="0"/>
            </a:br>
            <a:r>
              <a:rPr lang="en-US" b="1" dirty="0" smtClean="0"/>
              <a:t>             </a:t>
            </a:r>
            <a:r>
              <a:rPr lang="ru-RU" b="1" dirty="0" err="1" smtClean="0"/>
              <a:t>есебін</a:t>
            </a:r>
            <a:r>
              <a:rPr lang="ru-RU" b="1" dirty="0" smtClean="0"/>
              <a:t> </a:t>
            </a:r>
            <a:r>
              <a:rPr lang="ru-RU" b="1" dirty="0" err="1" smtClean="0"/>
              <a:t>жүргізу</a:t>
            </a:r>
            <a:endParaRPr lang="ru-RU" dirty="0" smtClean="0"/>
          </a:p>
          <a:p>
            <a:pPr lvl="0" fontAlgn="base"/>
            <a:r>
              <a:rPr lang="ru-RU" dirty="0" err="1" smtClean="0"/>
              <a:t>Ұлттық </a:t>
            </a:r>
            <a:r>
              <a:rPr lang="ru-RU" dirty="0" smtClean="0"/>
              <a:t>архив </a:t>
            </a:r>
            <a:r>
              <a:rPr lang="ru-RU" dirty="0" err="1" smtClean="0"/>
              <a:t>қорының құжаттары</a:t>
            </a:r>
            <a:r>
              <a:rPr lang="en-US" dirty="0" smtClean="0"/>
              <a:t>, </a:t>
            </a:r>
            <a:r>
              <a:rPr lang="ru-RU" dirty="0" err="1" smtClean="0"/>
              <a:t>олардың меншік</a:t>
            </a:r>
            <a:r>
              <a:rPr lang="ru-RU" dirty="0" smtClean="0"/>
              <a:t> </a:t>
            </a:r>
            <a:r>
              <a:rPr lang="ru-RU" dirty="0" err="1" smtClean="0"/>
              <a:t>нысандарына</a:t>
            </a:r>
            <a:r>
              <a:rPr lang="ru-RU" dirty="0" smtClean="0"/>
              <a:t> </a:t>
            </a:r>
            <a:r>
              <a:rPr lang="ru-RU" dirty="0" err="1" smtClean="0"/>
              <a:t>қарамастан</a:t>
            </a:r>
            <a:r>
              <a:rPr lang="en-US" dirty="0" smtClean="0"/>
              <a:t>, </a:t>
            </a:r>
            <a:r>
              <a:rPr lang="ru-RU" dirty="0" err="1" smtClean="0"/>
              <a:t>орталықтандырылған мемлекеттік</a:t>
            </a:r>
            <a:r>
              <a:rPr lang="ru-RU" dirty="0" smtClean="0"/>
              <a:t> </a:t>
            </a:r>
            <a:r>
              <a:rPr lang="ru-RU" dirty="0" err="1" smtClean="0"/>
              <a:t>есепке</a:t>
            </a:r>
            <a:r>
              <a:rPr lang="ru-RU" dirty="0" smtClean="0"/>
              <a:t> </a:t>
            </a:r>
            <a:r>
              <a:rPr lang="ru-RU" dirty="0" err="1" smtClean="0"/>
              <a:t>алынуға тиіс</a:t>
            </a:r>
            <a:r>
              <a:rPr lang="en-US" dirty="0" smtClean="0"/>
              <a:t>.</a:t>
            </a:r>
            <a:endParaRPr lang="ru-RU" dirty="0" smtClean="0"/>
          </a:p>
          <a:p>
            <a:pPr lvl="0" fontAlgn="base"/>
            <a:r>
              <a:rPr lang="kk-KZ" b="1" dirty="0" smtClean="0"/>
              <a:t>13-бап. Ұлттық архив қорының құжаттарын тұрақты 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b="1" dirty="0" smtClean="0"/>
              <a:t>              сақтауға беру</a:t>
            </a:r>
            <a:endParaRPr lang="ru-RU" dirty="0" smtClean="0"/>
          </a:p>
          <a:p>
            <a:r>
              <a:rPr lang="kk-KZ" dirty="0" smtClean="0"/>
              <a:t>      1. Ұлттық архив қорының мемлекеттік меншіктегі құжаттары ведомстволық архивтерде сақтау мерзімі өткен соң мемлекеттік архивтерге тұрақты сақтауға берілуге тиіс.</a:t>
            </a:r>
            <a:br>
              <a:rPr lang="kk-KZ" dirty="0" smtClean="0"/>
            </a:br>
            <a:r>
              <a:rPr lang="kk-KZ" dirty="0" smtClean="0"/>
              <a:t>      2. Ұлттық архив қорының құжаттарын өңдеу мен беру құжаттарды архивтерге беретiн заңды тұлғалардың күшi мен қаражаты есебiнен, уәкiлеттi орган бекiткен ережелерге сәйкес жүргiзiледi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00042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400" dirty="0" err="1" smtClean="0">
                <a:solidFill>
                  <a:srgbClr val="002060"/>
                </a:solidFill>
              </a:rPr>
              <a:t>Қазақстан Республикасының </a:t>
            </a:r>
            <a:r>
              <a:rPr lang="ru-RU" sz="2400" dirty="0" smtClean="0">
                <a:solidFill>
                  <a:srgbClr val="002060"/>
                </a:solidFill>
              </a:rPr>
              <a:t>1998 </a:t>
            </a:r>
            <a:r>
              <a:rPr lang="ru-RU" sz="2400" dirty="0" err="1" smtClean="0">
                <a:solidFill>
                  <a:srgbClr val="002060"/>
                </a:solidFill>
              </a:rPr>
              <a:t>жылғы </a:t>
            </a:r>
            <a:r>
              <a:rPr lang="ru-RU" sz="2400" dirty="0" smtClean="0">
                <a:solidFill>
                  <a:srgbClr val="002060"/>
                </a:solidFill>
              </a:rPr>
              <a:t>22 </a:t>
            </a:r>
            <a:r>
              <a:rPr lang="ru-RU" sz="2400" dirty="0" err="1" smtClean="0">
                <a:solidFill>
                  <a:srgbClr val="002060"/>
                </a:solidFill>
              </a:rPr>
              <a:t>желтоқсандағы </a:t>
            </a:r>
            <a:r>
              <a:rPr lang="ru-RU" sz="2400" dirty="0" smtClean="0">
                <a:solidFill>
                  <a:srgbClr val="002060"/>
                </a:solidFill>
              </a:rPr>
              <a:t>N 326-I </a:t>
            </a:r>
            <a:r>
              <a:rPr lang="ru-RU" sz="2400" dirty="0" err="1" smtClean="0">
                <a:solidFill>
                  <a:srgbClr val="002060"/>
                </a:solidFill>
              </a:rPr>
              <a:t>Заңы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0" fontAlgn="base"/>
            <a:r>
              <a:rPr lang="kk-KZ" sz="2400" b="1" dirty="0" smtClean="0">
                <a:solidFill>
                  <a:srgbClr val="002060"/>
                </a:solidFill>
              </a:rPr>
              <a:t>Ұлттық мұрағат қоры мен мұрағатар туралы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1643074"/>
          </a:xfrm>
        </p:spPr>
        <p:txBody>
          <a:bodyPr>
            <a:noAutofit/>
          </a:bodyPr>
          <a:lstStyle/>
          <a:p>
            <a:pPr algn="ctr" fontAlgn="base"/>
            <a:r>
              <a:rPr lang="kk-KZ" sz="2000" b="1" dirty="0" smtClean="0">
                <a:solidFill>
                  <a:srgbClr val="002060"/>
                </a:solidFill>
                <a:latin typeface="+mn-lt"/>
              </a:rPr>
              <a:t>Ұлттық мұрағат қорының құжаттарын және басқа да мұрағат құжаттарын ведомстволық және жеке мұрағаттардың қабылдауы, сақтауы, есепке алуы мен пайдалануы қағидалары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kk-KZ" sz="2000" dirty="0" smtClean="0"/>
              <a:t> 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ru-RU" sz="2500" dirty="0" smtClean="0"/>
              <a:t>  </a:t>
            </a:r>
          </a:p>
          <a:p>
            <a:pPr algn="r">
              <a:buNone/>
            </a:pPr>
            <a:r>
              <a:rPr lang="ru-RU" sz="5600" dirty="0" smtClean="0"/>
              <a:t>  </a:t>
            </a:r>
            <a:r>
              <a:rPr lang="ru-RU" sz="5600" dirty="0" err="1" smtClean="0"/>
              <a:t>Мәдениет және </a:t>
            </a:r>
            <a:r>
              <a:rPr lang="ru-RU" sz="5600" dirty="0" smtClean="0"/>
              <a:t>спорт </a:t>
            </a:r>
            <a:r>
              <a:rPr lang="ru-RU" sz="5600" dirty="0" err="1" smtClean="0"/>
              <a:t>министрінің</a:t>
            </a:r>
            <a:endParaRPr lang="ru-RU" sz="5600" dirty="0" smtClean="0"/>
          </a:p>
          <a:p>
            <a:pPr algn="r" fontAlgn="base">
              <a:lnSpc>
                <a:spcPct val="110000"/>
              </a:lnSpc>
              <a:buNone/>
            </a:pPr>
            <a:r>
              <a:rPr lang="ru-RU" sz="5600" dirty="0" smtClean="0"/>
              <a:t> 2014 </a:t>
            </a:r>
            <a:r>
              <a:rPr lang="ru-RU" sz="5600" dirty="0" err="1" smtClean="0"/>
              <a:t>жыл</a:t>
            </a:r>
            <a:r>
              <a:rPr lang="kk-KZ" sz="5600" dirty="0" smtClean="0"/>
              <a:t>дың</a:t>
            </a:r>
            <a:r>
              <a:rPr lang="ru-RU" sz="5600" dirty="0" smtClean="0"/>
              <a:t> 22 </a:t>
            </a:r>
            <a:r>
              <a:rPr lang="ru-RU" sz="5600" dirty="0" err="1" smtClean="0"/>
              <a:t>желтоқсандағы </a:t>
            </a:r>
            <a:r>
              <a:rPr lang="ru-RU" sz="5600" dirty="0" smtClean="0"/>
              <a:t>№ 146</a:t>
            </a:r>
          </a:p>
          <a:p>
            <a:pPr algn="r">
              <a:lnSpc>
                <a:spcPct val="110000"/>
              </a:lnSpc>
              <a:buNone/>
            </a:pPr>
            <a:r>
              <a:rPr lang="ru-RU" sz="5600" dirty="0" err="1" smtClean="0"/>
              <a:t>бұйрығымен бекітілген</a:t>
            </a:r>
            <a:endParaRPr lang="ru-RU" sz="5600" dirty="0" smtClean="0"/>
          </a:p>
          <a:p>
            <a:pPr algn="r">
              <a:lnSpc>
                <a:spcPct val="110000"/>
              </a:lnSpc>
              <a:buNone/>
            </a:pPr>
            <a:r>
              <a:rPr lang="ru-RU" sz="1400" dirty="0" smtClean="0"/>
              <a:t> </a:t>
            </a:r>
          </a:p>
          <a:p>
            <a:pPr fontAlgn="base"/>
            <a:r>
              <a:rPr lang="kk-KZ" sz="6400" b="1" dirty="0" smtClean="0"/>
              <a:t>Параграф 3. Құжаттардың істер тізімдемесін жасаудың тәртібі</a:t>
            </a:r>
            <a:endParaRPr lang="ru-RU" sz="6400" dirty="0" smtClean="0"/>
          </a:p>
          <a:p>
            <a:pPr fontAlgn="base">
              <a:buNone/>
            </a:pPr>
            <a:r>
              <a:rPr lang="kk-KZ" sz="6400" b="1" dirty="0" smtClean="0"/>
              <a:t> </a:t>
            </a:r>
            <a:endParaRPr lang="ru-RU" sz="6400" dirty="0" smtClean="0"/>
          </a:p>
          <a:p>
            <a:pPr fontAlgn="base"/>
            <a:r>
              <a:rPr lang="kk-KZ" sz="6400" dirty="0" smtClean="0"/>
              <a:t>46. Жеке құрам бойынша істер тізімдемесіне:</a:t>
            </a:r>
          </a:p>
          <a:p>
            <a:pPr fontAlgn="base"/>
            <a:endParaRPr lang="ru-RU" sz="6400" dirty="0" smtClean="0"/>
          </a:p>
          <a:p>
            <a:pPr fontAlgn="base">
              <a:buNone/>
            </a:pPr>
            <a:r>
              <a:rPr lang="kk-KZ" sz="6400" dirty="0" smtClean="0"/>
              <a:t>          1) ұйым басшысының жеке құрам бойынша бұйрықтарының (өкімдерінің);</a:t>
            </a:r>
            <a:endParaRPr lang="ru-RU" sz="6400" dirty="0" smtClean="0"/>
          </a:p>
          <a:p>
            <a:pPr fontAlgn="base">
              <a:buNone/>
            </a:pPr>
            <a:r>
              <a:rPr lang="kk-KZ" sz="6400" dirty="0" smtClean="0"/>
              <a:t>          2) қызметкерлер тізімінің;</a:t>
            </a:r>
            <a:endParaRPr lang="ru-RU" sz="6400" dirty="0" smtClean="0"/>
          </a:p>
          <a:p>
            <a:pPr fontAlgn="base">
              <a:buNone/>
            </a:pPr>
            <a:r>
              <a:rPr lang="kk-KZ" sz="6400" dirty="0" smtClean="0"/>
              <a:t>          3) жеке құрамды есепке алу жөніндегі карточкалардың, жеке істердің;</a:t>
            </a:r>
            <a:endParaRPr lang="ru-RU" sz="6400" dirty="0" smtClean="0"/>
          </a:p>
          <a:p>
            <a:pPr fontAlgn="base">
              <a:buNone/>
            </a:pPr>
            <a:r>
              <a:rPr lang="kk-KZ" sz="6400" dirty="0" smtClean="0"/>
              <a:t>          4) қызметкерлердің жеке есеп-шоттарының;</a:t>
            </a:r>
            <a:endParaRPr lang="ru-RU" sz="6400" dirty="0" smtClean="0"/>
          </a:p>
          <a:p>
            <a:pPr fontAlgn="base">
              <a:buNone/>
            </a:pPr>
            <a:r>
              <a:rPr lang="kk-KZ" sz="6400" dirty="0" smtClean="0"/>
              <a:t>          5) жеке тұлғалардың тізімдері және міндетті зейнеткерлік жарналарды, әлеуметтік  </a:t>
            </a:r>
          </a:p>
          <a:p>
            <a:pPr fontAlgn="base">
              <a:buNone/>
            </a:pPr>
            <a:r>
              <a:rPr lang="kk-KZ" sz="6400" dirty="0" smtClean="0"/>
              <a:t>               аударымдарды аударуға төлем тапсырмаларының;</a:t>
            </a:r>
            <a:endParaRPr lang="ru-RU" sz="6400" dirty="0" smtClean="0"/>
          </a:p>
          <a:p>
            <a:pPr fontAlgn="base">
              <a:buNone/>
            </a:pPr>
            <a:r>
              <a:rPr lang="kk-KZ" sz="6400" dirty="0" smtClean="0"/>
              <a:t>          6) еңбек шарттарының;</a:t>
            </a:r>
            <a:endParaRPr lang="ru-RU" sz="6400" dirty="0" smtClean="0"/>
          </a:p>
          <a:p>
            <a:pPr fontAlgn="base">
              <a:buNone/>
            </a:pPr>
            <a:r>
              <a:rPr lang="kk-KZ" sz="6400" dirty="0" smtClean="0"/>
              <a:t>          7) қызметкерлердің талап етілмеген жеке құжаттары түпнұсқаларының;</a:t>
            </a:r>
            <a:endParaRPr lang="ru-RU" sz="6400" dirty="0" smtClean="0"/>
          </a:p>
          <a:p>
            <a:pPr fontAlgn="base">
              <a:buNone/>
            </a:pPr>
            <a:r>
              <a:rPr lang="kk-KZ" sz="6400" dirty="0" smtClean="0"/>
              <a:t>          8) азаматтардың құқықтары мен заңды мүдделерін қорғауға қатысты өндірістік </a:t>
            </a:r>
          </a:p>
          <a:p>
            <a:pPr fontAlgn="base">
              <a:buNone/>
            </a:pPr>
            <a:r>
              <a:rPr lang="kk-KZ" sz="6400" dirty="0" smtClean="0"/>
              <a:t>               жазатайым оқиғалар және басқа істер туралы актілердің тақырыптары енгізіледі.</a:t>
            </a:r>
            <a:endParaRPr lang="ru-RU" sz="6400" dirty="0" smtClean="0"/>
          </a:p>
          <a:p>
            <a:pPr fontAlgn="base">
              <a:buNone/>
            </a:pPr>
            <a:r>
              <a:rPr lang="kk-KZ" sz="6400" dirty="0" smtClean="0"/>
              <a:t> </a:t>
            </a:r>
            <a:endParaRPr lang="ru-RU" sz="6400" dirty="0" smtClean="0"/>
          </a:p>
          <a:p>
            <a:pPr>
              <a:buNone/>
            </a:pPr>
            <a:r>
              <a:rPr lang="kk-KZ" sz="6400" dirty="0" smtClean="0"/>
              <a:t> </a:t>
            </a:r>
            <a:endParaRPr lang="ru-RU" sz="6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72494" cy="1285884"/>
          </a:xfrm>
        </p:spPr>
        <p:txBody>
          <a:bodyPr>
            <a:normAutofit fontScale="90000"/>
          </a:bodyPr>
          <a:lstStyle/>
          <a:p>
            <a:pPr lvl="0" algn="ctr" fontAlgn="base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kk-KZ" sz="2400" b="1" dirty="0" smtClean="0">
                <a:solidFill>
                  <a:srgbClr val="002060"/>
                </a:solidFill>
                <a:latin typeface="+mn-lt"/>
              </a:rPr>
              <a:t>Қазақстан Республикасының 1998 жылғы 22 желтоқсандағы N 326-I Заңы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kk-KZ" sz="2400" b="1" dirty="0" smtClean="0">
                <a:solidFill>
                  <a:srgbClr val="002060"/>
                </a:solidFill>
                <a:latin typeface="+mn-lt"/>
              </a:rPr>
              <a:t>Ұлттық мұрағат қоры </a:t>
            </a:r>
            <a:r>
              <a:rPr lang="kk-KZ" sz="2400" b="1" smtClean="0">
                <a:solidFill>
                  <a:srgbClr val="002060"/>
                </a:solidFill>
                <a:latin typeface="+mn-lt"/>
              </a:rPr>
              <a:t>мен </a:t>
            </a:r>
            <a:r>
              <a:rPr lang="kk-KZ" sz="2400" b="1" smtClean="0">
                <a:solidFill>
                  <a:srgbClr val="002060"/>
                </a:solidFill>
                <a:latin typeface="+mn-lt"/>
              </a:rPr>
              <a:t>мұрағаттар </a:t>
            </a:r>
            <a:r>
              <a:rPr lang="kk-KZ" sz="2400" b="1" dirty="0" smtClean="0">
                <a:solidFill>
                  <a:srgbClr val="002060"/>
                </a:solidFill>
                <a:latin typeface="+mn-lt"/>
              </a:rPr>
              <a:t>туралы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>
            <a:noAutofit/>
          </a:bodyPr>
          <a:lstStyle/>
          <a:p>
            <a:pPr fontAlgn="base"/>
            <a:r>
              <a:rPr lang="kk-KZ" sz="2400" dirty="0" smtClean="0"/>
              <a:t>7-тарау. Қорытынды ережелер</a:t>
            </a:r>
            <a:endParaRPr lang="ru-RU" sz="2400" dirty="0" smtClean="0"/>
          </a:p>
          <a:p>
            <a:pPr fontAlgn="base"/>
            <a:r>
              <a:rPr lang="kk-KZ" sz="2400" b="1" dirty="0" smtClean="0"/>
              <a:t>      27-бап. Қазақстан Республикасының Ұлттық архив қоры және архивтер туралы заңдарын бұзғаны үшін жауапкершілік</a:t>
            </a:r>
            <a:endParaRPr lang="ru-RU" sz="2400" dirty="0" smtClean="0"/>
          </a:p>
          <a:p>
            <a:pPr fontAlgn="base">
              <a:buNone/>
            </a:pPr>
            <a:r>
              <a:rPr lang="kk-KZ" sz="2400" dirty="0" smtClean="0"/>
              <a:t>     1. Архив ісі жөніндегі заңдарды бұзуға кінәлі болған жеке және заңды тұлғалар Қазақстан Республикасының заңдарына сәйкес жауапты болады.</a:t>
            </a:r>
            <a:endParaRPr lang="ru-RU" sz="2400" dirty="0" smtClean="0"/>
          </a:p>
          <a:p>
            <a:pPr lvl="0" fontAlgn="base">
              <a:buNone/>
            </a:pPr>
            <a:r>
              <a:rPr lang="kk-KZ" sz="2400" dirty="0" smtClean="0"/>
              <a:t>      2.Ұлттық архив қорына келтірілген зиян Қазақстан Республикасының заңдарына сәйкес өтелуге тиіс.</a:t>
            </a:r>
            <a:endParaRPr lang="ru-RU" sz="2400" dirty="0" smtClean="0"/>
          </a:p>
          <a:p>
            <a:pPr fontAlgn="base">
              <a:buNone/>
            </a:pPr>
            <a:r>
              <a:rPr lang="kk-KZ" sz="2400" dirty="0" smtClean="0"/>
              <a:t> </a:t>
            </a:r>
            <a:endParaRPr lang="ru-RU" sz="2400" dirty="0" smtClean="0"/>
          </a:p>
          <a:p>
            <a:pPr fontAlgn="base">
              <a:buNone/>
            </a:pPr>
            <a:r>
              <a:rPr lang="kk-KZ" sz="2400" dirty="0" smtClean="0"/>
              <a:t> </a:t>
            </a:r>
            <a:endParaRPr lang="ru-RU" sz="2400" dirty="0" smtClean="0"/>
          </a:p>
          <a:p>
            <a:pPr fontAlgn="base">
              <a:buNone/>
            </a:pPr>
            <a:r>
              <a:rPr lang="kk-KZ" sz="2400" dirty="0" smtClean="0"/>
              <a:t> </a:t>
            </a:r>
            <a:endParaRPr lang="ru-RU" sz="2400" dirty="0" smtClean="0"/>
          </a:p>
          <a:p>
            <a:pPr fontAlgn="base"/>
            <a:r>
              <a:rPr lang="kk-KZ" sz="2400" dirty="0" smtClean="0"/>
              <a:t> </a:t>
            </a:r>
            <a:endParaRPr lang="ru-RU" sz="2400" dirty="0" smtClean="0"/>
          </a:p>
          <a:p>
            <a:pPr fontAlgn="base"/>
            <a:r>
              <a:rPr lang="kk-KZ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352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2013-2015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аралығында көрсетілген мемлекеттік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қызметтің сараптамасы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785925"/>
          <a:ext cx="8786874" cy="4357720"/>
        </p:xfrm>
        <a:graphic>
          <a:graphicData uri="http://schemas.openxmlformats.org/drawingml/2006/table">
            <a:tbl>
              <a:tblPr/>
              <a:tblGrid>
                <a:gridCol w="1714512"/>
                <a:gridCol w="928694"/>
                <a:gridCol w="857256"/>
                <a:gridCol w="857256"/>
                <a:gridCol w="571504"/>
                <a:gridCol w="857256"/>
                <a:gridCol w="571504"/>
                <a:gridCol w="714380"/>
                <a:gridCol w="500066"/>
                <a:gridCol w="1214446"/>
              </a:tblGrid>
              <a:tr h="43952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Мекеменің атауы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Аралығы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      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Өтінім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Әлеуметтік-құқықтық сипаттағы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Тақырыптық сипаттағы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3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Барлығы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Жалпы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санынан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4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ХҚКО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арқылы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ЭПҮ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арқылы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Мекеме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арқылы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644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Зеренді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ауданының мемлекеттік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мұрағаты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1369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737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1543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49,8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722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1448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55,2</a:t>
                      </a: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2" marR="38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95444"/>
          </a:xfrm>
        </p:spPr>
        <p:txBody>
          <a:bodyPr>
            <a:normAutofit/>
          </a:bodyPr>
          <a:lstStyle/>
          <a:p>
            <a:pPr algn="ctr"/>
            <a:r>
              <a:rPr lang="kk-KZ" sz="2700" b="1" dirty="0" smtClean="0">
                <a:solidFill>
                  <a:srgbClr val="002060"/>
                </a:solidFill>
              </a:rPr>
              <a:t>Мұрағат - адам өміріне байланысты бар құжаттарды толық сақтауға кепілдік бере алатын бірден бір мекеме </a:t>
            </a:r>
            <a:endParaRPr lang="ru-RU" sz="27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Desktop\Материалы для сайта Зеренда\фотогалерея\фото архива Зерендинского района\хранилище № 5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4348" y="2143116"/>
            <a:ext cx="7687733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D:\Desktop\Scan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52"/>
            <a:ext cx="5000660" cy="6500858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928694"/>
          </a:xfrm>
        </p:spPr>
        <p:txBody>
          <a:bodyPr anchor="b">
            <a:no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i="1" dirty="0" smtClean="0">
                <a:solidFill>
                  <a:srgbClr val="002060"/>
                </a:solidFill>
                <a:latin typeface="+mn-lt"/>
              </a:rPr>
              <a:t>2016 жылдың 1  қаңтарына дейінгі Зеренді ауданының мекемелері мен ұйымдарының Ұлттық мұрағаттық қор құжаттары туралы мәлімет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214422"/>
          <a:ext cx="8858312" cy="5435789"/>
        </p:xfrm>
        <a:graphic>
          <a:graphicData uri="http://schemas.openxmlformats.org/drawingml/2006/table">
            <a:tbl>
              <a:tblPr/>
              <a:tblGrid>
                <a:gridCol w="366046"/>
                <a:gridCol w="2818884"/>
                <a:gridCol w="1793295"/>
                <a:gridCol w="1683811"/>
                <a:gridCol w="1481896"/>
                <a:gridCol w="714380"/>
              </a:tblGrid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latin typeface="Times New Roman"/>
                          <a:ea typeface="Times New Roman"/>
                        </a:rPr>
                        <a:t>р/н</a:t>
                      </a:r>
                      <a:endParaRPr lang="ru-RU" sz="1200" b="1" dirty="0" err="1" smtClean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Times New Roman"/>
                        </a:rPr>
                        <a:t>Мекеменің атауы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Times New Roman"/>
                        </a:rPr>
                        <a:t>Құжаттардың  қай жылға дейін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</a:rPr>
                        <a:t>мемлекеттік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</a:rPr>
                        <a:t>сақтауға тапсырылғаны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Times New Roman"/>
                        </a:rPr>
                        <a:t>Басқарманың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Times New Roman"/>
                        </a:rPr>
                        <a:t>ЭТӘК-мен бекітілген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</a:rPr>
                        <a:t>хаттаманың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</a:rPr>
                        <a:t>және күні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Times New Roman"/>
                        </a:rPr>
                        <a:t>Қай жылға дейін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</a:rPr>
                        <a:t>құжаттар қабылданған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</a:rPr>
                        <a:t>Қор нөмірі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F719"/>
                    </a:solidFill>
                  </a:tcPr>
                </a:tc>
              </a:tr>
              <a:tr h="151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30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 аппарты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2008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16.09.2014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 13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2008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95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Айдобол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07.02.2013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 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кітаптар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245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Ақкөл 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08.10.2009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 13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кітаптар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214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Алексеевка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04.12. 2008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 17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ж.(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кітаптар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1999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223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Бәйтерек 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30.01.2015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 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кітаптар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242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Бұлақ 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14.11.2014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 15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кітаптар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236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Викторовка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2007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07.12.2012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 14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2007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кітаптар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218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Ғабдуллин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атындағы ауылдық округінің әкім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01.06.2015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 9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кітаптар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224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08.10.2009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 13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1998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222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42851"/>
          <a:ext cx="8643997" cy="6186519"/>
        </p:xfrm>
        <a:graphic>
          <a:graphicData uri="http://schemas.openxmlformats.org/drawingml/2006/table">
            <a:tbl>
              <a:tblPr/>
              <a:tblGrid>
                <a:gridCol w="366271"/>
                <a:gridCol w="2562216"/>
                <a:gridCol w="1194650"/>
                <a:gridCol w="1813381"/>
                <a:gridCol w="1828429"/>
                <a:gridCol w="879050"/>
              </a:tblGrid>
              <a:tr h="105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531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Исаковка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2007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07.11.2013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№15 хаттамасы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2007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кітаптар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248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құрылған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Қанай-би атындағы селолық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округ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кітаптар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213</a:t>
                      </a:r>
                    </a:p>
                  </a:txBody>
                  <a:tcPr marL="28398" marR="28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Қызылсая 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2001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2001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кітаптар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217</a:t>
                      </a:r>
                    </a:p>
                  </a:txBody>
                  <a:tcPr marL="28398" marR="28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Қонысбай 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27.08.2015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№15 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кітаптар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220</a:t>
                      </a:r>
                    </a:p>
                  </a:txBody>
                  <a:tcPr marL="28398" marR="28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Күсеп 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2002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04.12.2008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№17 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кітаптар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1997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226</a:t>
                      </a:r>
                    </a:p>
                  </a:txBody>
                  <a:tcPr marL="28398" marR="28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Қызылегіс 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23.11.2015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№19 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кітаптар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256</a:t>
                      </a:r>
                    </a:p>
                  </a:txBody>
                  <a:tcPr marL="28398" marR="28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Ортақ 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1993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15.02.1996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1992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1993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құрылған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Приреченск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11.03.2015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№5  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кітаптар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215</a:t>
                      </a:r>
                    </a:p>
                  </a:txBody>
                  <a:tcPr marL="28398" marR="28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Садовый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2007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18.04.2013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№6 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2007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246</a:t>
                      </a:r>
                    </a:p>
                  </a:txBody>
                  <a:tcPr marL="28398" marR="28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Сарыөзек 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1999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25.02.2010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№2  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1999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кітаптар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237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құрылған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Сейфуллин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атындағы селолық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округ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Бірлестік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ауылы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2009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21.02.2013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№3 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2009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2005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кітаптар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2009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398" marR="28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225</a:t>
                      </a:r>
                    </a:p>
                  </a:txBody>
                  <a:tcPr marL="28398" marR="28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428604"/>
          <a:ext cx="8858312" cy="5905452"/>
        </p:xfrm>
        <a:graphic>
          <a:graphicData uri="http://schemas.openxmlformats.org/drawingml/2006/table">
            <a:tbl>
              <a:tblPr/>
              <a:tblGrid>
                <a:gridCol w="357189"/>
                <a:gridCol w="2815861"/>
                <a:gridCol w="1038728"/>
                <a:gridCol w="1806480"/>
                <a:gridCol w="1697045"/>
                <a:gridCol w="1143009"/>
              </a:tblGrid>
              <a:tr h="133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460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Симферополь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2009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17.10.2013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№14 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2009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216</a:t>
                      </a:r>
                    </a:p>
                  </a:txBody>
                  <a:tcPr marL="29688" marR="296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Троицк 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2002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219</a:t>
                      </a:r>
                    </a:p>
                  </a:txBody>
                  <a:tcPr marL="29688" marR="296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Чаглинка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селолық округі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әкімінің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2007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07.02.2013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№2 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2007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221</a:t>
                      </a:r>
                    </a:p>
                  </a:txBody>
                  <a:tcPr marL="29688" marR="296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Самарбай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селолық округі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08.04.2015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№6 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год  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/книги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Қайта құрылған Ақкөл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с/о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қосылған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255</a:t>
                      </a: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мәслихат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2008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25.10.2012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№12 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2008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2008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211</a:t>
                      </a:r>
                    </a:p>
                  </a:txBody>
                  <a:tcPr marL="29688" marR="296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сайлау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комиссиясы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2013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16.09.2013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№13 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101</a:t>
                      </a:r>
                    </a:p>
                  </a:txBody>
                  <a:tcPr marL="29688" marR="296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әділет басқармасы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Көкшетау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1920-1934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1935-1936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жылғы  туу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туралы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актілі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жазбалары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тапсырылған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құрылған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240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соты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2008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17.05.2012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№5 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2005-2008 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204</a:t>
                      </a:r>
                    </a:p>
                  </a:txBody>
                  <a:tcPr marL="29688" marR="296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прокуратурасы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2011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10.12.2014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№16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1952-2011 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209</a:t>
                      </a:r>
                    </a:p>
                  </a:txBody>
                  <a:tcPr marL="29688" marR="296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Экономика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және қаржы бөлімі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29688" marR="296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285727"/>
          <a:ext cx="8858311" cy="6349148"/>
        </p:xfrm>
        <a:graphic>
          <a:graphicData uri="http://schemas.openxmlformats.org/drawingml/2006/table">
            <a:tbl>
              <a:tblPr/>
              <a:tblGrid>
                <a:gridCol w="357190"/>
                <a:gridCol w="2867878"/>
                <a:gridCol w="1055755"/>
                <a:gridCol w="1505655"/>
                <a:gridCol w="1643074"/>
                <a:gridCol w="1428759"/>
              </a:tblGrid>
              <a:tr h="140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531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әлеуметтік бағдарламалар 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мен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еңбекпен қамту бөлімі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2000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06.08.2009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№10 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2001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kk-KZ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Зейнетақы және жәрдемақы тағайындау бойынша мемлекеттік орталығының  Зеренді аудандық бөлімшесі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2008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2008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257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МКҚК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рыбопитомник 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2014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10.07.2015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 12 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2014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247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Қайта құрылған және  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орманды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шаруашылығына берілген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территориялдық инспекциясы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шаруашылық министрлігі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23.02.2012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№2</a:t>
                      </a:r>
                      <a:r>
                        <a:rPr lang="kk-KZ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244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шаруашылығы және ветеренария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бөлімі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құрылған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шаруашылық министрлігінің  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аймақтық ветеренарлық  қадағалу және бақылау инспекциясы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23.02.2012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№2  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244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Чаглинка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агробизнес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колледжі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2007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28.11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№16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2007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1999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196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Жер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қатынастар бөлімі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құрылған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«Кішітүкті орманды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шаруашылығы»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ММ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2002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1998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190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«Куйбышев»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орманды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шаруашылығы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278" marR="3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140/13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85724"/>
          <a:ext cx="8786874" cy="6020920"/>
        </p:xfrm>
        <a:graphic>
          <a:graphicData uri="http://schemas.openxmlformats.org/drawingml/2006/table">
            <a:tbl>
              <a:tblPr/>
              <a:tblGrid>
                <a:gridCol w="357190"/>
                <a:gridCol w="2841868"/>
                <a:gridCol w="1047242"/>
                <a:gridCol w="1821288"/>
                <a:gridCol w="1576278"/>
                <a:gridCol w="1143008"/>
              </a:tblGrid>
              <a:tr h="128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                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      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     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       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67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«Көкшетау» мемлекеттік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табиғи паркі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от 25.10.2012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№12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құрылыс бөлімі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</a:t>
                      </a:r>
                      <a:r>
                        <a:rPr lang="ru-RU" sz="1200" b="1" baseline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құрылған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сәулет және қала құрылысы бөлімі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құрылған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қазынашылық басқармасы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20.01.2011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№1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243</a:t>
                      </a: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кәсіпкерлік бөлімі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</a:t>
                      </a:r>
                      <a:r>
                        <a:rPr lang="ru-RU" sz="1200" b="1" baseline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құрылған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kk-KZ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ауданының тұрғын үй-коммуналдық шаруашылық бөлімі, жолаушының көлігімен автомобильдік жолдарының бөлімі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құрылған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салық басқармасы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2008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08.08.2014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№12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2008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228</a:t>
                      </a: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 орталақ ауруханасы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2008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08.08.2014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 12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2008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2008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194</a:t>
                      </a: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5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мемлекеттік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басқарудың санитарлық-эпидемиялық қадағалау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құрылған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дене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тәрбиесі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мен спорт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бөлімі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балалар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және жасөспірімдер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спорт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мектебі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білім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бөлімі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2007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06.12.2013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№17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2007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88" marR="29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0"/>
          <a:ext cx="8715435" cy="3971723"/>
        </p:xfrm>
        <a:graphic>
          <a:graphicData uri="http://schemas.openxmlformats.org/drawingml/2006/table">
            <a:tbl>
              <a:tblPr/>
              <a:tblGrid>
                <a:gridCol w="357190"/>
                <a:gridCol w="2815861"/>
                <a:gridCol w="1038727"/>
                <a:gridCol w="1806480"/>
                <a:gridCol w="1625608"/>
                <a:gridCol w="1071569"/>
              </a:tblGrid>
              <a:tr h="218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495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ішкі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саясат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бөлімі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құрылған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аданының мемлекеттік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мұрағаты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2012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11.03.2015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241</a:t>
                      </a:r>
                    </a:p>
                  </a:txBody>
                  <a:tcPr marL="54429" marR="544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тілдерді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дамыту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және  мәдениет бөлімі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2000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2000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1998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ж/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54429" marR="544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орталықтандырылған  кітапханалық жүйесі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құрылған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«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төтенше жағдайлар бөлімі»ММ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2009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16.09.2014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№13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хаттамасы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2009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үнемі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251</a:t>
                      </a:r>
                    </a:p>
                  </a:txBody>
                  <a:tcPr marL="54429" marR="544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Потенциалды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толықтыру көзі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«НұрОтан»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ХДП –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ның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Зеренді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ауданының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филиалы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kk-KZ" sz="1800" b="1" dirty="0" smtClean="0"/>
              <a:t/>
            </a:r>
            <a:br>
              <a:rPr lang="kk-KZ" sz="1800" b="1" dirty="0" smtClean="0"/>
            </a:br>
            <a:r>
              <a:rPr lang="kk-KZ" sz="1800" b="1" dirty="0" smtClean="0"/>
              <a:t/>
            </a:r>
            <a:br>
              <a:rPr lang="kk-KZ" sz="1800" b="1" dirty="0" smtClean="0"/>
            </a:br>
            <a:r>
              <a:rPr lang="kk-KZ" sz="1800" b="1" dirty="0" smtClean="0"/>
              <a:t/>
            </a:r>
            <a:br>
              <a:rPr lang="kk-KZ" sz="1800" b="1" dirty="0" smtClean="0"/>
            </a:br>
            <a:r>
              <a:rPr lang="kk-KZ" sz="1800" b="1" dirty="0" smtClean="0"/>
              <a:t/>
            </a:r>
            <a:br>
              <a:rPr lang="kk-KZ" sz="1800" b="1" dirty="0" smtClean="0"/>
            </a:br>
            <a:r>
              <a:rPr lang="kk-KZ" sz="1800" b="1" dirty="0" smtClean="0">
                <a:solidFill>
                  <a:srgbClr val="002060"/>
                </a:solidFill>
                <a:latin typeface="+mn-lt"/>
              </a:rPr>
              <a:t>2015 жылдың 25 желтоқсанына  дейінгі облыстағы мұрағаттар қызметінің негізгі көрсеткіштері туралы ақпар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25.12.2015</a:t>
            </a:r>
            <a:endParaRPr lang="ru-RU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071545"/>
          <a:ext cx="8715436" cy="5680943"/>
        </p:xfrm>
        <a:graphic>
          <a:graphicData uri="http://schemas.openxmlformats.org/drawingml/2006/table">
            <a:tbl>
              <a:tblPr/>
              <a:tblGrid>
                <a:gridCol w="1520938"/>
                <a:gridCol w="1037003"/>
                <a:gridCol w="967869"/>
                <a:gridCol w="622202"/>
                <a:gridCol w="709772"/>
                <a:gridCol w="796279"/>
                <a:gridCol w="846795"/>
                <a:gridCol w="1046194"/>
                <a:gridCol w="1168384"/>
              </a:tblGrid>
              <a:tr h="3884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Мемлекеттік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мұрағаттардың атауы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Мемлекеттік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сақтаудағы сақтау бірліктерінің жалпы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саны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Ағымдағы жылда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қабылдан-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ған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істер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Қорапталған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істер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саны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СТӘК-нан 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өткен құжаттар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Мекемелерде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өткізілген кеңестер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лекциялар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саны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Каталогқа тақырыптық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карточкалар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дың енгізілуі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Қарауға қабылдан-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ған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Келісілген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және бекітілген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68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жоспар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орын-далғаны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1.Облыстық мұрағат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432298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4755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4790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4790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Көкшетау қаласы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115188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1545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5500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5520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2706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Степногорск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81154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2270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859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2790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</a:t>
                      </a:r>
                      <a:r>
                        <a:rPr lang="ru-RU" sz="12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Зеренді</a:t>
                      </a:r>
                      <a:r>
                        <a:rPr lang="ru-RU" sz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4B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69771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4B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1072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4B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4B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1072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4B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1072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4B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1072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4B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4B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4B2E"/>
                    </a:solidFill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Бурабай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52211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1365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5555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2772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Аққол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50148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247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282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Бұланды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50507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258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258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258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Астрахан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42899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2572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892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9.Еңбекшілдер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41803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369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369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369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10.Сандықтау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41267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1641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1641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1641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1641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11.Ерейментау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41046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429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429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429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429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Атбасар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39915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2472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13.Шортанды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38356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1347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1347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14.Жақсы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38193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2115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15.Атбасар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34836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1095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16.Целиноград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34004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7500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7300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17.Аршалы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29237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18.Жарқайың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26172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147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147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19.Корғалжын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22837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212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20.Егіндікөл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13570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378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4656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4656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17793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24746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32724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19945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25349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1325</a:t>
                      </a:r>
                    </a:p>
                  </a:txBody>
                  <a:tcPr marL="36810" marR="3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kk-KZ" sz="2800" b="1" i="1" dirty="0" smtClean="0">
                <a:solidFill>
                  <a:schemeClr val="accent2"/>
                </a:solidFill>
                <a:latin typeface="+mn-lt"/>
              </a:rPr>
              <a:t>Мұрағатшының  басты міндеті өзгеге ақпарат іздеу барысында қызмет көрсету</a:t>
            </a:r>
            <a:endParaRPr lang="ru-RU" sz="28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170" name="Picture 2" descr="F:\DCIM\101PHOTO\SAM_7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133" y="2249488"/>
            <a:ext cx="7687733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758138" cy="1143008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Әрбір  қағаздан адамның тағдыры шешіледі</a:t>
            </a:r>
            <a:r>
              <a:rPr lang="ru-RU" sz="2200" i="1" dirty="0" smtClean="0">
                <a:latin typeface="+mn-lt"/>
              </a:rPr>
              <a:t/>
            </a:r>
            <a:br>
              <a:rPr lang="ru-RU" sz="2200" i="1" dirty="0" smtClean="0">
                <a:latin typeface="+mn-lt"/>
              </a:rPr>
            </a:br>
            <a:endParaRPr lang="ru-RU" sz="2200" i="1" dirty="0">
              <a:latin typeface="+mn-lt"/>
            </a:endParaRPr>
          </a:p>
        </p:txBody>
      </p:sp>
      <p:pic>
        <p:nvPicPr>
          <p:cNvPr id="9220" name="Picture 4" descr="F:\DCIM\101PHOTO\SAM_7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5214974" cy="4396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257676" cy="407195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Мұрағатшы- сақтауға таспырылған құжаттардың жүйелілігі 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мен </a:t>
            </a:r>
            <a:r>
              <a:rPr lang="ru-RU" sz="2200" b="1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есебіне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жауап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беретін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қызметкер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dirty="0"/>
          </a:p>
        </p:txBody>
      </p:sp>
      <p:pic>
        <p:nvPicPr>
          <p:cNvPr id="8195" name="Picture 3" descr="D:\Desktop\Материалы для сайта Зеренда\фотогалерея\фото архива Зерендинского района\Ответственный за ведение программы Е-акимат Азнабаева Д.Е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85793"/>
            <a:ext cx="3957665" cy="5438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929718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kk-KZ" sz="2000" b="1" i="1" dirty="0" smtClean="0"/>
              <a:t> </a:t>
            </a:r>
            <a:r>
              <a:rPr lang="kk-KZ" sz="2000" b="1" i="1" dirty="0" smtClean="0">
                <a:solidFill>
                  <a:srgbClr val="002060"/>
                </a:solidFill>
                <a:latin typeface="+mn-lt"/>
              </a:rPr>
              <a:t>Жеке құрам құжаттары ұзақ мерзімді сақтауды қажет ететін ең маңызды  құжаттардың  бірі болып табылатындықтан, </a:t>
            </a:r>
            <a:br>
              <a:rPr lang="kk-KZ" sz="2000" b="1" i="1" dirty="0" smtClean="0">
                <a:solidFill>
                  <a:srgbClr val="002060"/>
                </a:solidFill>
                <a:latin typeface="+mn-lt"/>
              </a:rPr>
            </a:br>
            <a:r>
              <a:rPr lang="kk-KZ" sz="2000" b="1" i="1" dirty="0" smtClean="0">
                <a:solidFill>
                  <a:srgbClr val="002060"/>
                </a:solidFill>
                <a:latin typeface="+mn-lt"/>
              </a:rPr>
              <a:t> құжаттарды  рәсімдеу  және сақтауды қамтамасыз ету </a:t>
            </a:r>
            <a:br>
              <a:rPr lang="kk-KZ" sz="2000" b="1" i="1" dirty="0" smtClean="0">
                <a:solidFill>
                  <a:srgbClr val="002060"/>
                </a:solidFill>
                <a:latin typeface="+mn-lt"/>
              </a:rPr>
            </a:br>
            <a:r>
              <a:rPr lang="kk-KZ" sz="2000" b="1" i="1" dirty="0" smtClean="0">
                <a:solidFill>
                  <a:srgbClr val="002060"/>
                </a:solidFill>
                <a:latin typeface="+mn-lt"/>
              </a:rPr>
              <a:t>барысында тыңғылықтықты, жауапкершілікті талап етеді, </a:t>
            </a:r>
            <a:br>
              <a:rPr lang="kk-KZ" sz="2000" b="1" i="1" dirty="0" smtClean="0">
                <a:solidFill>
                  <a:srgbClr val="002060"/>
                </a:solidFill>
                <a:latin typeface="+mn-lt"/>
              </a:rPr>
            </a:br>
            <a:r>
              <a:rPr lang="kk-KZ" sz="2000" b="1" i="1" dirty="0" smtClean="0">
                <a:solidFill>
                  <a:srgbClr val="002060"/>
                </a:solidFill>
                <a:latin typeface="+mn-lt"/>
              </a:rPr>
              <a:t>олар құпиялы  ақпарат санатына жатады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Desktop\20160111_120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71744"/>
            <a:ext cx="6795943" cy="3822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143380"/>
            <a:ext cx="8929718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kk-KZ" sz="2000" b="1" i="1" dirty="0" smtClean="0">
                <a:solidFill>
                  <a:srgbClr val="002060"/>
                </a:solidFill>
                <a:latin typeface="+mn-lt"/>
              </a:rPr>
              <a:t>Мұрағатшының кәсіптік парызы  болашақ ұрпаққа өткен</a:t>
            </a:r>
            <a:br>
              <a:rPr lang="kk-KZ" sz="2000" b="1" i="1" dirty="0" smtClean="0">
                <a:solidFill>
                  <a:srgbClr val="002060"/>
                </a:solidFill>
                <a:latin typeface="+mn-lt"/>
              </a:rPr>
            </a:br>
            <a:r>
              <a:rPr lang="kk-KZ" sz="2000" b="1" i="1" dirty="0" smtClean="0">
                <a:solidFill>
                  <a:srgbClr val="002060"/>
                </a:solidFill>
                <a:latin typeface="+mn-lt"/>
              </a:rPr>
              <a:t> уақыттағы тарихи маңызы бар  және  қоғамымыздың  заманауи өмірін айқындайтын  құжаттарды сақтау , </a:t>
            </a:r>
            <a:br>
              <a:rPr lang="kk-KZ" sz="2000" b="1" i="1" dirty="0" smtClean="0">
                <a:solidFill>
                  <a:srgbClr val="002060"/>
                </a:solidFill>
                <a:latin typeface="+mn-lt"/>
              </a:rPr>
            </a:br>
            <a:r>
              <a:rPr lang="kk-KZ" sz="2000" b="1" i="1" dirty="0" smtClean="0">
                <a:solidFill>
                  <a:srgbClr val="002060"/>
                </a:solidFill>
                <a:latin typeface="+mn-lt"/>
              </a:rPr>
              <a:t>көбейту және жеткізу болып табылады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+mn-lt"/>
              </a:rPr>
            </a:br>
            <a:endParaRPr lang="ru-RU" sz="22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D:\Desktop\папка 2016 год\Материалы для сайта Зеренда с дополнением и изменением\фотогалерея\фото архива Зерендинского района\Директор Айдосова Б.Д.  и архивист Имангалиева Ж.Е. рассматривают вопрос о графике приема  документов на госхран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6786610" cy="3817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286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«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Мұрағат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–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қағаздар қоймасы емес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ол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тарихи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жәдігерлердің қайнар көзі».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186766" cy="4860048"/>
          </a:xfrm>
        </p:spPr>
        <p:txBody>
          <a:bodyPr>
            <a:normAutofit/>
          </a:bodyPr>
          <a:lstStyle/>
          <a:p>
            <a:pPr lvl="1"/>
            <a:r>
              <a:rPr lang="ru-RU" sz="1800" dirty="0" smtClean="0">
                <a:solidFill>
                  <a:srgbClr val="002060"/>
                </a:solidFill>
              </a:rPr>
              <a:t>                                                                                               Н.А</a:t>
            </a:r>
            <a:r>
              <a:rPr lang="kk-KZ" sz="1800" dirty="0" smtClean="0">
                <a:solidFill>
                  <a:srgbClr val="002060"/>
                </a:solidFill>
              </a:rPr>
              <a:t>. </a:t>
            </a:r>
            <a:r>
              <a:rPr lang="ru-RU" sz="1800" dirty="0" smtClean="0">
                <a:solidFill>
                  <a:srgbClr val="002060"/>
                </a:solidFill>
              </a:rPr>
              <a:t>Назарбаев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D:\Desktop\Материалы для сайта Зеренда\фотогалерея\фото архива Зерендинского района\SAM_68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749189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827</TotalTime>
  <Words>1979</Words>
  <PresentationFormat>Экран (4:3)</PresentationFormat>
  <Paragraphs>885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Өңірдегі құжаттардың сақталуын қамтамасыз ету мәселесі </vt:lpstr>
      <vt:lpstr>Мұрағат - адам өміріне байланысты бар құжаттарды толық сақтауға кепілдік бере алатын бірден бір мекеме </vt:lpstr>
      <vt:lpstr>    2015 жылдың 25 желтоқсанына  дейінгі облыстағы мұрағаттар қызметінің негізгі көрсеткіштері туралы ақпар   на 25.12.2015</vt:lpstr>
      <vt:lpstr>Мұрағатшының  басты міндеті өзгеге ақпарат іздеу барысында қызмет көрсету</vt:lpstr>
      <vt:lpstr>Әрбір  қағаздан адамның тағдыры шешіледі </vt:lpstr>
      <vt:lpstr>Мұрағатшы- сақтауға таспырылған құжаттардың жүйелілігі мен есебіне жауап беретін қызметкер </vt:lpstr>
      <vt:lpstr>       Жеке құрам құжаттары ұзақ мерзімді сақтауды қажет ететін ең маңызды  құжаттардың  бірі болып табылатындықтан,   құжаттарды  рәсімдеу  және сақтауды қамтамасыз ету  барысында тыңғылықтықты, жауапкершілікті талап етеді,  олар құпиялы  ақпарат санатына жатады     </vt:lpstr>
      <vt:lpstr>    Мұрағатшының кәсіптік парызы  болашақ ұрпаққа өткен  уақыттағы тарихи маңызы бар  және  қоғамымыздың  заманауи өмірін айқындайтын  құжаттарды сақтау ,  көбейту және жеткізу болып табылады   </vt:lpstr>
      <vt:lpstr>« Мұрағат – қағаздар қоймасы емес, ол  тарихи жәдігерлердің қайнар көзі».</vt:lpstr>
      <vt:lpstr>Слайд 10</vt:lpstr>
      <vt:lpstr>Слайд 11</vt:lpstr>
      <vt:lpstr>Слайд 12</vt:lpstr>
      <vt:lpstr>Слайд 13</vt:lpstr>
      <vt:lpstr>Слайд 14</vt:lpstr>
      <vt:lpstr>2016 жылдың 1 қаңтарына дейінгі  сақтау бірліктерінің жалпы саны</vt:lpstr>
      <vt:lpstr>Слайд 16</vt:lpstr>
      <vt:lpstr>Ұлттық мұрағат қорының құжаттарын және басқа да мұрағат құжаттарын ведомстволық және жеке мұрағаттардың қабылдауы, сақтауы, есепке алуы мен пайдалануы қағидалары  </vt:lpstr>
      <vt:lpstr>       Қазақстан Республикасының 1998 жылғы 22 желтоқсандағы N 326-I Заңы Ұлттық мұрағат қоры мен мұрағаттар туралы        </vt:lpstr>
      <vt:lpstr> 2013-2015 жыл аралығында көрсетілген мемлекеттік қызметтің сараптамасы   </vt:lpstr>
      <vt:lpstr>Слайд 20</vt:lpstr>
      <vt:lpstr>          2016 жылдың 1  қаңтарына дейінгі Зеренді ауданының мекемелері мен ұйымдарының Ұлттық мұрағаттық қор құжаттары туралы мәлімет 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Өңірдегі құжаттардың сақталуын қамтамасыз ету мәселесі </dc:title>
  <dc:creator>Админ</dc:creator>
  <cp:lastModifiedBy>Админ</cp:lastModifiedBy>
  <cp:revision>99</cp:revision>
  <dcterms:created xsi:type="dcterms:W3CDTF">2015-12-25T10:56:43Z</dcterms:created>
  <dcterms:modified xsi:type="dcterms:W3CDTF">2016-01-14T10:54:38Z</dcterms:modified>
</cp:coreProperties>
</file>